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4"/>
  </p:notesMasterIdLst>
  <p:handoutMasterIdLst>
    <p:handoutMasterId r:id="rId15"/>
  </p:handoutMasterIdLst>
  <p:sldIdLst>
    <p:sldId id="337" r:id="rId2"/>
    <p:sldId id="329" r:id="rId3"/>
    <p:sldId id="330" r:id="rId4"/>
    <p:sldId id="331" r:id="rId5"/>
    <p:sldId id="332" r:id="rId6"/>
    <p:sldId id="339" r:id="rId7"/>
    <p:sldId id="338" r:id="rId8"/>
    <p:sldId id="333" r:id="rId9"/>
    <p:sldId id="334" r:id="rId10"/>
    <p:sldId id="335" r:id="rId11"/>
    <p:sldId id="336" r:id="rId12"/>
    <p:sldId id="328"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A2463A-7AFE-460E-B91D-7AA3506ACAA4}"/>
              </a:ext>
            </a:extLst>
          </p:cNvPr>
          <p:cNvSpPr>
            <a:spLocks noGrp="1"/>
          </p:cNvSpPr>
          <p:nvPr>
            <p:ph type="hdr" sz="quarter"/>
          </p:nvPr>
        </p:nvSpPr>
        <p:spPr>
          <a:xfrm>
            <a:off x="1" y="1"/>
            <a:ext cx="3170238" cy="481013"/>
          </a:xfrm>
          <a:prstGeom prst="rect">
            <a:avLst/>
          </a:prstGeom>
        </p:spPr>
        <p:txBody>
          <a:bodyPr vert="horz" lIns="91430" tIns="45715" rIns="91430" bIns="45715"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5C7A13ED-A699-49E1-99D1-680AF43D6A81}"/>
              </a:ext>
            </a:extLst>
          </p:cNvPr>
          <p:cNvSpPr>
            <a:spLocks noGrp="1"/>
          </p:cNvSpPr>
          <p:nvPr>
            <p:ph type="dt" sz="quarter" idx="1"/>
          </p:nvPr>
        </p:nvSpPr>
        <p:spPr>
          <a:xfrm>
            <a:off x="4143375" y="1"/>
            <a:ext cx="3170238" cy="481013"/>
          </a:xfrm>
          <a:prstGeom prst="rect">
            <a:avLst/>
          </a:prstGeom>
        </p:spPr>
        <p:txBody>
          <a:bodyPr vert="horz" lIns="91430" tIns="45715" rIns="91430" bIns="45715" rtlCol="0"/>
          <a:lstStyle>
            <a:lvl1pPr algn="r">
              <a:defRPr sz="1200"/>
            </a:lvl1pPr>
          </a:lstStyle>
          <a:p>
            <a:r>
              <a:rPr lang="en-US" sz="1000">
                <a:latin typeface="Arial" panose="020B0604020202020204" pitchFamily="34" charset="0"/>
                <a:cs typeface="Arial" panose="020B0604020202020204" pitchFamily="34" charset="0"/>
              </a:rPr>
              <a:t>8/8/2021 am</a:t>
            </a:r>
          </a:p>
        </p:txBody>
      </p:sp>
      <p:sp>
        <p:nvSpPr>
          <p:cNvPr id="4" name="Footer Placeholder 3">
            <a:extLst>
              <a:ext uri="{FF2B5EF4-FFF2-40B4-BE49-F238E27FC236}">
                <a16:creationId xmlns:a16="http://schemas.microsoft.com/office/drawing/2014/main" id="{C2BEA59A-9654-4994-98A2-0D400B76EF60}"/>
              </a:ext>
            </a:extLst>
          </p:cNvPr>
          <p:cNvSpPr>
            <a:spLocks noGrp="1"/>
          </p:cNvSpPr>
          <p:nvPr>
            <p:ph type="ftr" sz="quarter" idx="2"/>
          </p:nvPr>
        </p:nvSpPr>
        <p:spPr>
          <a:xfrm>
            <a:off x="1" y="9120188"/>
            <a:ext cx="3170238" cy="481012"/>
          </a:xfrm>
          <a:prstGeom prst="rect">
            <a:avLst/>
          </a:prstGeom>
        </p:spPr>
        <p:txBody>
          <a:bodyPr vert="horz" lIns="91430" tIns="45715" rIns="91430" bIns="4571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F0008FF8-812A-4F70-89A6-D6EF21319677}"/>
              </a:ext>
            </a:extLst>
          </p:cNvPr>
          <p:cNvSpPr>
            <a:spLocks noGrp="1"/>
          </p:cNvSpPr>
          <p:nvPr>
            <p:ph type="sldNum" sz="quarter" idx="3"/>
          </p:nvPr>
        </p:nvSpPr>
        <p:spPr>
          <a:xfrm>
            <a:off x="4143375" y="9120188"/>
            <a:ext cx="3170238" cy="481012"/>
          </a:xfrm>
          <a:prstGeom prst="rect">
            <a:avLst/>
          </a:prstGeom>
        </p:spPr>
        <p:txBody>
          <a:bodyPr vert="horz" lIns="91430" tIns="45715" rIns="91430" bIns="45715" rtlCol="0" anchor="b"/>
          <a:lstStyle>
            <a:lvl1pPr algn="r">
              <a:defRPr sz="1200"/>
            </a:lvl1pPr>
          </a:lstStyle>
          <a:p>
            <a:fld id="{E1711859-26FC-4E6A-B9C3-5B523F1150B6}"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842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30" tIns="45715" rIns="91430" bIns="45715" rtlCol="0"/>
          <a:lstStyle>
            <a:lvl1pPr algn="r">
              <a:defRPr sz="1200"/>
            </a:lvl1pPr>
          </a:lstStyle>
          <a:p>
            <a:r>
              <a:rPr lang="en-US"/>
              <a:t>8/8/2021 am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30" tIns="45715" rIns="91430" bIns="45715"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30" tIns="45715" rIns="91430" bIns="45715" rtlCol="0" anchor="b"/>
          <a:lstStyle>
            <a:lvl1pPr algn="r">
              <a:defRPr sz="1200"/>
            </a:lvl1pPr>
          </a:lstStyle>
          <a:p>
            <a:fld id="{EBE25DFA-15CA-46A9-8E17-272DA68C4906}" type="slidenum">
              <a:rPr lang="en-US" smtClean="0"/>
              <a:t>‹#›</a:t>
            </a:fld>
            <a:endParaRPr lang="en-US"/>
          </a:p>
        </p:txBody>
      </p:sp>
    </p:spTree>
    <p:extLst>
      <p:ext uri="{BB962C8B-B14F-4D97-AF65-F5344CB8AC3E}">
        <p14:creationId xmlns:p14="http://schemas.microsoft.com/office/powerpoint/2010/main" val="357551288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altLang="en-US"/>
          </a:p>
        </p:txBody>
      </p:sp>
      <p:sp>
        <p:nvSpPr>
          <p:cNvPr id="5" name="Footer Placeholder 4"/>
          <p:cNvSpPr>
            <a:spLocks noGrp="1"/>
          </p:cNvSpPr>
          <p:nvPr>
            <p:ph type="ftr" sz="quarter" idx="11"/>
          </p:nvPr>
        </p:nvSpPr>
        <p:spPr>
          <a:xfrm>
            <a:off x="3623733" y="6117336"/>
            <a:ext cx="3609438" cy="365125"/>
          </a:xfrm>
        </p:spPr>
        <p:txBody>
          <a:bodyPr/>
          <a:lstStyle/>
          <a:p>
            <a:endParaRPr lang="en-US" altLang="en-US"/>
          </a:p>
        </p:txBody>
      </p:sp>
      <p:sp>
        <p:nvSpPr>
          <p:cNvPr id="6" name="Slide Number Placeholder 5"/>
          <p:cNvSpPr>
            <a:spLocks noGrp="1"/>
          </p:cNvSpPr>
          <p:nvPr>
            <p:ph type="sldNum" sz="quarter" idx="12"/>
          </p:nvPr>
        </p:nvSpPr>
        <p:spPr>
          <a:xfrm>
            <a:off x="8275320" y="6117336"/>
            <a:ext cx="411480" cy="365125"/>
          </a:xfrm>
        </p:spPr>
        <p:txBody>
          <a:bodyPr/>
          <a:lstStyle/>
          <a:p>
            <a:fld id="{676B0736-5653-4FA3-8B43-F7F97EB13DF9}" type="slidenum">
              <a:rPr lang="en-US" altLang="en-US" smtClean="0"/>
              <a:pPr/>
              <a:t>‹#›</a:t>
            </a:fld>
            <a:endParaRPr lang="en-US"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03838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297622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391282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402876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99264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1911370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393187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D029C96-EB2B-4F18-923F-046F7C0CC62D}" type="slidenum">
              <a:rPr lang="en-US" altLang="en-US" smtClean="0"/>
              <a:pPr/>
              <a:t>‹#›</a:t>
            </a:fld>
            <a:endParaRPr lang="en-US" altLang="en-US"/>
          </a:p>
        </p:txBody>
      </p:sp>
    </p:spTree>
    <p:extLst>
      <p:ext uri="{BB962C8B-B14F-4D97-AF65-F5344CB8AC3E}">
        <p14:creationId xmlns:p14="http://schemas.microsoft.com/office/powerpoint/2010/main" val="392657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0E05F93-727C-40B3-B319-AD4AC350AB1D}" type="slidenum">
              <a:rPr lang="en-US" altLang="en-US" smtClean="0"/>
              <a:pPr/>
              <a:t>‹#›</a:t>
            </a:fld>
            <a:endParaRPr lang="en-US" altLang="en-US"/>
          </a:p>
        </p:txBody>
      </p:sp>
    </p:spTree>
    <p:extLst>
      <p:ext uri="{BB962C8B-B14F-4D97-AF65-F5344CB8AC3E}">
        <p14:creationId xmlns:p14="http://schemas.microsoft.com/office/powerpoint/2010/main" val="137412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ltLang="en-US"/>
          </a:p>
        </p:txBody>
      </p:sp>
      <p:sp>
        <p:nvSpPr>
          <p:cNvPr id="5" name="Footer Placeholder 4"/>
          <p:cNvSpPr>
            <a:spLocks noGrp="1"/>
          </p:cNvSpPr>
          <p:nvPr>
            <p:ph type="ftr" sz="quarter" idx="11"/>
          </p:nvPr>
        </p:nvSpPr>
        <p:spPr>
          <a:xfrm>
            <a:off x="1972647" y="6108173"/>
            <a:ext cx="5314517" cy="365125"/>
          </a:xfrm>
        </p:spPr>
        <p:txBody>
          <a:bodyPr/>
          <a:lstStyle/>
          <a:p>
            <a:endParaRPr lang="en-US" altLang="en-US"/>
          </a:p>
        </p:txBody>
      </p:sp>
      <p:sp>
        <p:nvSpPr>
          <p:cNvPr id="6" name="Slide Number Placeholder 5"/>
          <p:cNvSpPr>
            <a:spLocks noGrp="1"/>
          </p:cNvSpPr>
          <p:nvPr>
            <p:ph type="sldNum" sz="quarter" idx="12"/>
          </p:nvPr>
        </p:nvSpPr>
        <p:spPr>
          <a:xfrm>
            <a:off x="8258967" y="6108173"/>
            <a:ext cx="427833" cy="365125"/>
          </a:xfrm>
        </p:spPr>
        <p:txBody>
          <a:bodyPr/>
          <a:lstStyle/>
          <a:p>
            <a:fld id="{211063FE-AD7A-42F4-ACDC-CAD0D6BD41E4}" type="slidenum">
              <a:rPr lang="en-US" altLang="en-US" smtClean="0"/>
              <a:pPr/>
              <a:t>‹#›</a:t>
            </a:fld>
            <a:endParaRPr lang="en-US" altLang="en-US"/>
          </a:p>
        </p:txBody>
      </p:sp>
    </p:spTree>
    <p:extLst>
      <p:ext uri="{BB962C8B-B14F-4D97-AF65-F5344CB8AC3E}">
        <p14:creationId xmlns:p14="http://schemas.microsoft.com/office/powerpoint/2010/main" val="31965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8273317" y="6116070"/>
            <a:ext cx="413483" cy="365125"/>
          </a:xfrm>
        </p:spPr>
        <p:txBody>
          <a:bodyPr/>
          <a:lstStyle/>
          <a:p>
            <a:fld id="{8C4D6DC8-AC16-4A1D-B0EB-4E0A2FBE2B45}" type="slidenum">
              <a:rPr lang="en-US" altLang="en-US" smtClean="0"/>
              <a:pPr/>
              <a:t>‹#›</a:t>
            </a:fld>
            <a:endParaRPr lang="en-US" altLang="en-US"/>
          </a:p>
        </p:txBody>
      </p:sp>
    </p:spTree>
    <p:extLst>
      <p:ext uri="{BB962C8B-B14F-4D97-AF65-F5344CB8AC3E}">
        <p14:creationId xmlns:p14="http://schemas.microsoft.com/office/powerpoint/2010/main" val="201691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A3E5612-B94A-4AC5-B696-0DBE29200FE7}" type="slidenum">
              <a:rPr lang="en-US" altLang="en-US" smtClean="0"/>
              <a:pPr/>
              <a:t>‹#›</a:t>
            </a:fld>
            <a:endParaRPr lang="en-US" altLang="en-US"/>
          </a:p>
        </p:txBody>
      </p:sp>
    </p:spTree>
    <p:extLst>
      <p:ext uri="{BB962C8B-B14F-4D97-AF65-F5344CB8AC3E}">
        <p14:creationId xmlns:p14="http://schemas.microsoft.com/office/powerpoint/2010/main" val="18249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E66AA12-2BDA-4C0F-9A49-97A91F43DA56}" type="slidenum">
              <a:rPr lang="en-US" altLang="en-US" smtClean="0"/>
              <a:pPr/>
              <a:t>‹#›</a:t>
            </a:fld>
            <a:endParaRPr lang="en-US" altLang="en-US"/>
          </a:p>
        </p:txBody>
      </p:sp>
    </p:spTree>
    <p:extLst>
      <p:ext uri="{BB962C8B-B14F-4D97-AF65-F5344CB8AC3E}">
        <p14:creationId xmlns:p14="http://schemas.microsoft.com/office/powerpoint/2010/main" val="118020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3060B93-C434-434C-A42B-B04836C86E1F}" type="slidenum">
              <a:rPr lang="en-US" altLang="en-US" smtClean="0"/>
              <a:pPr/>
              <a:t>‹#›</a:t>
            </a:fld>
            <a:endParaRPr lang="en-US" altLang="en-US"/>
          </a:p>
        </p:txBody>
      </p:sp>
    </p:spTree>
    <p:extLst>
      <p:ext uri="{BB962C8B-B14F-4D97-AF65-F5344CB8AC3E}">
        <p14:creationId xmlns:p14="http://schemas.microsoft.com/office/powerpoint/2010/main" val="105728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2C32783-1D55-43D3-A059-90819CD731FE}" type="slidenum">
              <a:rPr lang="en-US" altLang="en-US" smtClean="0"/>
              <a:pPr/>
              <a:t>‹#›</a:t>
            </a:fld>
            <a:endParaRPr lang="en-US" altLang="en-US"/>
          </a:p>
        </p:txBody>
      </p:sp>
    </p:spTree>
    <p:extLst>
      <p:ext uri="{BB962C8B-B14F-4D97-AF65-F5344CB8AC3E}">
        <p14:creationId xmlns:p14="http://schemas.microsoft.com/office/powerpoint/2010/main" val="148938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19FAA1D-B422-4A8C-92FA-9AAAE81D484F}" type="slidenum">
              <a:rPr lang="en-US" altLang="en-US" smtClean="0"/>
              <a:pPr/>
              <a:t>‹#›</a:t>
            </a:fld>
            <a:endParaRPr lang="en-US" altLang="en-US"/>
          </a:p>
        </p:txBody>
      </p:sp>
    </p:spTree>
    <p:extLst>
      <p:ext uri="{BB962C8B-B14F-4D97-AF65-F5344CB8AC3E}">
        <p14:creationId xmlns:p14="http://schemas.microsoft.com/office/powerpoint/2010/main" val="31370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F69BF82-471C-4E0F-90A5-F56A321F3318}" type="slidenum">
              <a:rPr lang="en-US" altLang="en-US" smtClean="0"/>
              <a:pPr/>
              <a:t>‹#›</a:t>
            </a:fld>
            <a:endParaRPr lang="en-US" altLang="en-US"/>
          </a:p>
        </p:txBody>
      </p:sp>
    </p:spTree>
    <p:extLst>
      <p:ext uri="{BB962C8B-B14F-4D97-AF65-F5344CB8AC3E}">
        <p14:creationId xmlns:p14="http://schemas.microsoft.com/office/powerpoint/2010/main" val="107541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D26051-E722-421D-90AC-FD957A3E6DFA}" type="slidenum">
              <a:rPr lang="en-US" altLang="en-US" smtClean="0"/>
              <a:pPr/>
              <a:t>‹#›</a:t>
            </a:fld>
            <a:endParaRPr lang="en-US" altLang="en-US"/>
          </a:p>
        </p:txBody>
      </p:sp>
    </p:spTree>
    <p:extLst>
      <p:ext uri="{BB962C8B-B14F-4D97-AF65-F5344CB8AC3E}">
        <p14:creationId xmlns:p14="http://schemas.microsoft.com/office/powerpoint/2010/main" val="10537939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8148FD4-309A-46CF-AAAD-DC3793787559}"/>
              </a:ext>
            </a:extLst>
          </p:cNvPr>
          <p:cNvSpPr>
            <a:spLocks noGrp="1" noChangeArrowheads="1"/>
          </p:cNvSpPr>
          <p:nvPr>
            <p:ph type="ctrTitle"/>
          </p:nvPr>
        </p:nvSpPr>
        <p:spPr>
          <a:xfrm>
            <a:off x="1739673" y="2648341"/>
            <a:ext cx="6947127" cy="1754326"/>
          </a:xfrm>
        </p:spPr>
        <p:txBody>
          <a:bodyPr>
            <a:spAutoFit/>
          </a:bodyPr>
          <a:lstStyle/>
          <a:p>
            <a:r>
              <a:rPr lang="en-US" altLang="en-US" b="0" dirty="0"/>
              <a:t>THE INSPIRATION OF THE BIBLE (Part 2)</a:t>
            </a:r>
          </a:p>
        </p:txBody>
      </p:sp>
      <p:sp>
        <p:nvSpPr>
          <p:cNvPr id="90115" name="Rectangle 3">
            <a:extLst>
              <a:ext uri="{FF2B5EF4-FFF2-40B4-BE49-F238E27FC236}">
                <a16:creationId xmlns:a16="http://schemas.microsoft.com/office/drawing/2014/main" id="{5B48C950-2179-43A8-95D2-69DA71292692}"/>
              </a:ext>
            </a:extLst>
          </p:cNvPr>
          <p:cNvSpPr>
            <a:spLocks noGrp="1" noChangeArrowheads="1"/>
          </p:cNvSpPr>
          <p:nvPr>
            <p:ph type="subTitle" idx="1"/>
          </p:nvPr>
        </p:nvSpPr>
        <p:spPr>
          <a:xfrm>
            <a:off x="2924238" y="4402666"/>
            <a:ext cx="5762563" cy="1015663"/>
          </a:xfrm>
        </p:spPr>
        <p:txBody>
          <a:bodyPr>
            <a:spAutoFit/>
          </a:bodyPr>
          <a:lstStyle/>
          <a:p>
            <a:r>
              <a:rPr lang="en-US" altLang="en-US" sz="6000" dirty="0"/>
              <a:t>2 Timothy 3:16-17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A758AF8-26DA-4266-8D77-B8EA8DCC6321}"/>
              </a:ext>
            </a:extLst>
          </p:cNvPr>
          <p:cNvSpPr>
            <a:spLocks noGrp="1" noRot="1" noChangeArrowheads="1"/>
          </p:cNvSpPr>
          <p:nvPr>
            <p:ph type="title"/>
          </p:nvPr>
        </p:nvSpPr>
        <p:spPr>
          <a:xfrm>
            <a:off x="982133" y="314740"/>
            <a:ext cx="7704667" cy="1323439"/>
          </a:xfrm>
        </p:spPr>
        <p:txBody>
          <a:bodyPr>
            <a:spAutoFit/>
          </a:bodyPr>
          <a:lstStyle/>
          <a:p>
            <a:r>
              <a:rPr lang="en-US" altLang="en-US" dirty="0"/>
              <a:t>SPECIFIC PROPHECIES AND THEIR FULFILLMENT …</a:t>
            </a:r>
          </a:p>
        </p:txBody>
      </p:sp>
      <p:sp>
        <p:nvSpPr>
          <p:cNvPr id="88067" name="Rectangle 3">
            <a:extLst>
              <a:ext uri="{FF2B5EF4-FFF2-40B4-BE49-F238E27FC236}">
                <a16:creationId xmlns:a16="http://schemas.microsoft.com/office/drawing/2014/main" id="{B003D6F8-366E-4127-87B4-B6B671EFAF3C}"/>
              </a:ext>
            </a:extLst>
          </p:cNvPr>
          <p:cNvSpPr>
            <a:spLocks noGrp="1" noChangeArrowheads="1"/>
          </p:cNvSpPr>
          <p:nvPr>
            <p:ph idx="1"/>
          </p:nvPr>
        </p:nvSpPr>
        <p:spPr>
          <a:xfrm>
            <a:off x="793593" y="1615139"/>
            <a:ext cx="8161867" cy="4949047"/>
          </a:xfrm>
        </p:spPr>
        <p:txBody>
          <a:bodyPr>
            <a:spAutoFit/>
          </a:bodyPr>
          <a:lstStyle/>
          <a:p>
            <a:pPr>
              <a:buFont typeface="Wingdings" panose="05000000000000000000" pitchFamily="2" charset="2"/>
              <a:buNone/>
            </a:pPr>
            <a:r>
              <a:rPr lang="en-US" altLang="en-US" sz="2800" b="1" dirty="0">
                <a:effectLst/>
              </a:rPr>
              <a:t>Babylon in Prophecy.</a:t>
            </a:r>
            <a:r>
              <a:rPr lang="en-US" altLang="en-US" sz="2800" dirty="0">
                <a:effectLst/>
              </a:rPr>
              <a:t> Isaiah 13:17-22 (740-700 BC); Jeremiah 50-51 (627-585 BC)</a:t>
            </a:r>
          </a:p>
          <a:p>
            <a:pPr>
              <a:buFont typeface="Wingdings" panose="05000000000000000000" pitchFamily="2" charset="2"/>
              <a:buNone/>
            </a:pPr>
            <a:endParaRPr lang="en-US" altLang="en-US" sz="2800" dirty="0">
              <a:effectLst/>
            </a:endParaRPr>
          </a:p>
          <a:p>
            <a:r>
              <a:rPr lang="en-US" altLang="en-US" sz="2800" dirty="0">
                <a:effectLst/>
              </a:rPr>
              <a:t>Medes to completely overthrow. (Isaiah 13:17-19).</a:t>
            </a:r>
          </a:p>
          <a:p>
            <a:r>
              <a:rPr lang="en-US" altLang="en-US" sz="2800" dirty="0">
                <a:effectLst/>
              </a:rPr>
              <a:t>Never to be inhabited (Isaiah 13:20-22; </a:t>
            </a:r>
            <a:br>
              <a:rPr lang="en-US" altLang="en-US" sz="2800" dirty="0">
                <a:effectLst/>
              </a:rPr>
            </a:br>
            <a:r>
              <a:rPr lang="en-US" altLang="en-US" sz="2800" dirty="0">
                <a:effectLst/>
              </a:rPr>
              <a:t>Jeremiah 51:26).</a:t>
            </a:r>
          </a:p>
          <a:p>
            <a:r>
              <a:rPr lang="en-US" altLang="en-US" sz="2800" dirty="0">
                <a:effectLst/>
              </a:rPr>
              <a:t>Arab refuses to pitch his tent there (Isaiah 13:20).</a:t>
            </a:r>
          </a:p>
          <a:p>
            <a:r>
              <a:rPr lang="en-US" altLang="en-US" sz="2800" dirty="0">
                <a:effectLst/>
              </a:rPr>
              <a:t>City to become as heaps (Jeremiah 51:37).</a:t>
            </a:r>
          </a:p>
          <a:p>
            <a:r>
              <a:rPr lang="en-US" altLang="en-US" sz="2800" dirty="0">
                <a:effectLst/>
              </a:rPr>
              <a:t>Wild beast to lie down there (Isaiah 13:21-22).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F5AA672-02EA-41D5-93DD-92A96E9B49E6}"/>
              </a:ext>
            </a:extLst>
          </p:cNvPr>
          <p:cNvSpPr>
            <a:spLocks noGrp="1" noRot="1" noChangeArrowheads="1"/>
          </p:cNvSpPr>
          <p:nvPr>
            <p:ph type="title"/>
          </p:nvPr>
        </p:nvSpPr>
        <p:spPr>
          <a:xfrm>
            <a:off x="982133" y="248753"/>
            <a:ext cx="7704667" cy="1323439"/>
          </a:xfrm>
        </p:spPr>
        <p:txBody>
          <a:bodyPr>
            <a:spAutoFit/>
          </a:bodyPr>
          <a:lstStyle/>
          <a:p>
            <a:r>
              <a:rPr lang="en-US" altLang="en-US" dirty="0"/>
              <a:t>SPECIFIC PROPHECIES AND THEIR FULFILLMENT …</a:t>
            </a:r>
          </a:p>
        </p:txBody>
      </p:sp>
      <p:sp>
        <p:nvSpPr>
          <p:cNvPr id="89091" name="Rectangle 3">
            <a:extLst>
              <a:ext uri="{FF2B5EF4-FFF2-40B4-BE49-F238E27FC236}">
                <a16:creationId xmlns:a16="http://schemas.microsoft.com/office/drawing/2014/main" id="{655361ED-3B40-4770-B95A-BE092A12ACAA}"/>
              </a:ext>
            </a:extLst>
          </p:cNvPr>
          <p:cNvSpPr>
            <a:spLocks noGrp="1" noChangeArrowheads="1"/>
          </p:cNvSpPr>
          <p:nvPr>
            <p:ph idx="1"/>
          </p:nvPr>
        </p:nvSpPr>
        <p:spPr>
          <a:xfrm>
            <a:off x="784167" y="1802056"/>
            <a:ext cx="8161867" cy="4401205"/>
          </a:xfrm>
        </p:spPr>
        <p:txBody>
          <a:bodyPr>
            <a:spAutoFit/>
          </a:bodyPr>
          <a:lstStyle/>
          <a:p>
            <a:pPr>
              <a:spcBef>
                <a:spcPts val="0"/>
              </a:spcBef>
              <a:spcAft>
                <a:spcPts val="0"/>
              </a:spcAft>
              <a:buFont typeface="Wingdings" panose="05000000000000000000" pitchFamily="2" charset="2"/>
              <a:buNone/>
            </a:pPr>
            <a:r>
              <a:rPr lang="en-US" altLang="en-US" sz="2800" b="1" dirty="0">
                <a:effectLst/>
              </a:rPr>
              <a:t>Babylon in Prophecy.</a:t>
            </a:r>
            <a:endParaRPr lang="en-US" altLang="en-US" sz="2800" dirty="0">
              <a:effectLst/>
            </a:endParaRPr>
          </a:p>
          <a:p>
            <a:pPr>
              <a:spcBef>
                <a:spcPts val="0"/>
              </a:spcBef>
              <a:spcAft>
                <a:spcPts val="0"/>
              </a:spcAft>
              <a:buFont typeface="Wingdings" panose="05000000000000000000" pitchFamily="2" charset="2"/>
              <a:buNone/>
            </a:pPr>
            <a:r>
              <a:rPr lang="en-US" altLang="en-US" sz="2800" dirty="0">
                <a:effectLst/>
              </a:rPr>
              <a:t>Fulfilled</a:t>
            </a:r>
          </a:p>
          <a:p>
            <a:pPr>
              <a:spcBef>
                <a:spcPts val="0"/>
              </a:spcBef>
              <a:spcAft>
                <a:spcPts val="0"/>
              </a:spcAft>
            </a:pPr>
            <a:r>
              <a:rPr lang="en-US" altLang="en-US" sz="2800" dirty="0">
                <a:effectLst/>
              </a:rPr>
              <a:t>Cyrus the Mede-Persian captured Babylon</a:t>
            </a:r>
            <a:br>
              <a:rPr lang="en-US" altLang="en-US" sz="2800" dirty="0">
                <a:effectLst/>
              </a:rPr>
            </a:br>
            <a:r>
              <a:rPr lang="en-US" altLang="en-US" sz="2800" dirty="0">
                <a:effectLst/>
              </a:rPr>
              <a:t>(539 BC – Cyrus Cylinder records the conquest).</a:t>
            </a:r>
          </a:p>
          <a:p>
            <a:pPr>
              <a:spcBef>
                <a:spcPts val="0"/>
              </a:spcBef>
              <a:spcAft>
                <a:spcPts val="0"/>
              </a:spcAft>
            </a:pPr>
            <a:r>
              <a:rPr lang="en-US" altLang="en-US" sz="2800" dirty="0">
                <a:effectLst/>
              </a:rPr>
              <a:t>Babylon has not been inhabited for more than 2,000 years.</a:t>
            </a:r>
          </a:p>
          <a:p>
            <a:pPr>
              <a:spcBef>
                <a:spcPts val="0"/>
              </a:spcBef>
              <a:spcAft>
                <a:spcPts val="0"/>
              </a:spcAft>
            </a:pPr>
            <a:r>
              <a:rPr lang="en-US" altLang="en-US" sz="2800" dirty="0">
                <a:effectLst/>
              </a:rPr>
              <a:t>The Arab does not yet pitch his tent there.</a:t>
            </a:r>
          </a:p>
          <a:p>
            <a:pPr>
              <a:spcBef>
                <a:spcPts val="0"/>
              </a:spcBef>
              <a:spcAft>
                <a:spcPts val="0"/>
              </a:spcAft>
            </a:pPr>
            <a:r>
              <a:rPr lang="en-US" altLang="en-US" sz="2800" dirty="0">
                <a:effectLst/>
              </a:rPr>
              <a:t>Shepherds do not bring their flocks there.</a:t>
            </a:r>
          </a:p>
          <a:p>
            <a:pPr>
              <a:spcBef>
                <a:spcPts val="0"/>
              </a:spcBef>
              <a:spcAft>
                <a:spcPts val="0"/>
              </a:spcAft>
            </a:pPr>
            <a:r>
              <a:rPr lang="en-US" altLang="en-US" sz="2800" dirty="0">
                <a:effectLst/>
              </a:rPr>
              <a:t>Wild beast live where kings and queens once walked.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4F78864-1CB4-44B9-8748-115C426F8E56}"/>
              </a:ext>
            </a:extLst>
          </p:cNvPr>
          <p:cNvSpPr>
            <a:spLocks noGrp="1" noRot="1" noChangeArrowheads="1"/>
          </p:cNvSpPr>
          <p:nvPr>
            <p:ph type="title"/>
          </p:nvPr>
        </p:nvSpPr>
        <p:spPr>
          <a:xfrm>
            <a:off x="457200" y="41759"/>
            <a:ext cx="8229600" cy="1323439"/>
          </a:xfrm>
        </p:spPr>
        <p:txBody>
          <a:bodyPr>
            <a:spAutoFit/>
          </a:bodyPr>
          <a:lstStyle/>
          <a:p>
            <a:r>
              <a:rPr lang="en-US" altLang="en-US" sz="4000" b="0" dirty="0">
                <a:effectLst/>
              </a:rPr>
              <a:t>Evidences of Inspiration.</a:t>
            </a:r>
            <a:br>
              <a:rPr lang="en-US" altLang="en-US" sz="4000" b="0" dirty="0">
                <a:effectLst/>
              </a:rPr>
            </a:br>
            <a:r>
              <a:rPr lang="en-US" altLang="en-US" sz="4000" dirty="0">
                <a:effectLst/>
              </a:rPr>
              <a:t>The Unity of the Scriptures.</a:t>
            </a:r>
          </a:p>
        </p:txBody>
      </p:sp>
      <p:sp>
        <p:nvSpPr>
          <p:cNvPr id="80899" name="Rectangle 3">
            <a:extLst>
              <a:ext uri="{FF2B5EF4-FFF2-40B4-BE49-F238E27FC236}">
                <a16:creationId xmlns:a16="http://schemas.microsoft.com/office/drawing/2014/main" id="{C80CF89B-8D24-47F3-B3D0-6F68108ED5F2}"/>
              </a:ext>
            </a:extLst>
          </p:cNvPr>
          <p:cNvSpPr>
            <a:spLocks noGrp="1" noChangeArrowheads="1"/>
          </p:cNvSpPr>
          <p:nvPr>
            <p:ph idx="1"/>
          </p:nvPr>
        </p:nvSpPr>
        <p:spPr>
          <a:xfrm>
            <a:off x="724292" y="1306879"/>
            <a:ext cx="8382000" cy="5293757"/>
          </a:xfrm>
        </p:spPr>
        <p:txBody>
          <a:bodyPr>
            <a:spAutoFit/>
          </a:bodyPr>
          <a:lstStyle/>
          <a:p>
            <a:pPr>
              <a:spcBef>
                <a:spcPts val="0"/>
              </a:spcBef>
              <a:spcAft>
                <a:spcPts val="0"/>
              </a:spcAft>
              <a:buFont typeface="Wingdings" panose="05000000000000000000" pitchFamily="2" charset="2"/>
              <a:buNone/>
            </a:pPr>
            <a:r>
              <a:rPr lang="en-US" altLang="en-US" sz="2600" dirty="0">
                <a:effectLst/>
              </a:rPr>
              <a:t>1.	Sixty-six books of the Bible, written by about 40 different men, over a period of nearly 1,600 years.</a:t>
            </a:r>
          </a:p>
          <a:p>
            <a:pPr>
              <a:spcBef>
                <a:spcPts val="0"/>
              </a:spcBef>
              <a:spcAft>
                <a:spcPts val="0"/>
              </a:spcAft>
              <a:buFont typeface="Wingdings" panose="05000000000000000000" pitchFamily="2" charset="2"/>
              <a:buNone/>
            </a:pPr>
            <a:r>
              <a:rPr lang="en-US" altLang="en-US" sz="2600" dirty="0">
                <a:effectLst/>
              </a:rPr>
              <a:t>2.	Men from different countries, speaking different languages, from different backgrounds, yet they present one central theme, without variation or contradiction.</a:t>
            </a:r>
          </a:p>
          <a:p>
            <a:pPr lvl="1">
              <a:spcBef>
                <a:spcPts val="0"/>
              </a:spcBef>
              <a:spcAft>
                <a:spcPts val="0"/>
              </a:spcAft>
              <a:buFont typeface="Wingdings" panose="05000000000000000000" pitchFamily="2" charset="2"/>
              <a:buNone/>
            </a:pPr>
            <a:r>
              <a:rPr lang="en-US" altLang="en-US" sz="2600" dirty="0">
                <a:effectLst/>
              </a:rPr>
              <a:t>a.	Many of these had no access to the other books of the Bible dealing with events of their own time, yet they wrote in perfect unity, each complementing what the others had written.</a:t>
            </a:r>
          </a:p>
          <a:p>
            <a:pPr lvl="1">
              <a:spcBef>
                <a:spcPts val="0"/>
              </a:spcBef>
              <a:spcAft>
                <a:spcPts val="0"/>
              </a:spcAft>
              <a:buFont typeface="Wingdings" panose="05000000000000000000" pitchFamily="2" charset="2"/>
              <a:buNone/>
            </a:pPr>
            <a:r>
              <a:rPr lang="en-US" altLang="en-US" sz="2600" dirty="0">
                <a:effectLst/>
              </a:rPr>
              <a:t>b.	Compare this to the writings of other religious writers (Book of Mormon, Writings of the Watchtower, etc.)</a:t>
            </a:r>
          </a:p>
          <a:p>
            <a:pPr>
              <a:spcBef>
                <a:spcPts val="0"/>
              </a:spcBef>
              <a:spcAft>
                <a:spcPts val="0"/>
              </a:spcAft>
              <a:buFont typeface="Wingdings" panose="05000000000000000000" pitchFamily="2" charset="2"/>
              <a:buNone/>
            </a:pPr>
            <a:r>
              <a:rPr lang="en-US" altLang="en-US" sz="2600" b="1" u="sng" dirty="0"/>
              <a:t>Unguided men could not have written with this degree of unity</a:t>
            </a:r>
            <a:r>
              <a:rPr lang="en-US" altLang="en-US" sz="2600" b="1"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9572687-C23C-426B-A172-AAB2564EAC18}"/>
              </a:ext>
            </a:extLst>
          </p:cNvPr>
          <p:cNvSpPr>
            <a:spLocks noGrp="1" noRot="1" noChangeArrowheads="1"/>
          </p:cNvSpPr>
          <p:nvPr>
            <p:ph type="title"/>
          </p:nvPr>
        </p:nvSpPr>
        <p:spPr>
          <a:xfrm>
            <a:off x="0" y="33586"/>
            <a:ext cx="9144000" cy="1323439"/>
          </a:xfrm>
        </p:spPr>
        <p:txBody>
          <a:bodyPr>
            <a:spAutoFit/>
          </a:bodyPr>
          <a:lstStyle/>
          <a:p>
            <a:r>
              <a:rPr lang="en-US" altLang="en-US" dirty="0"/>
              <a:t>Evidences of Inspiration. </a:t>
            </a:r>
            <a:br>
              <a:rPr lang="en-US" altLang="en-US" dirty="0"/>
            </a:br>
            <a:r>
              <a:rPr lang="en-US" altLang="en-US" dirty="0"/>
              <a:t>Fulfilled Prophecies</a:t>
            </a:r>
          </a:p>
        </p:txBody>
      </p:sp>
      <p:sp>
        <p:nvSpPr>
          <p:cNvPr id="81923" name="Rectangle 3">
            <a:extLst>
              <a:ext uri="{FF2B5EF4-FFF2-40B4-BE49-F238E27FC236}">
                <a16:creationId xmlns:a16="http://schemas.microsoft.com/office/drawing/2014/main" id="{0B36E21B-939C-406D-A4A8-2B4811A4BCBF}"/>
              </a:ext>
            </a:extLst>
          </p:cNvPr>
          <p:cNvSpPr>
            <a:spLocks noGrp="1" noChangeArrowheads="1"/>
          </p:cNvSpPr>
          <p:nvPr>
            <p:ph idx="1"/>
          </p:nvPr>
        </p:nvSpPr>
        <p:spPr>
          <a:xfrm>
            <a:off x="848215" y="1262472"/>
            <a:ext cx="8248650" cy="5201424"/>
          </a:xfrm>
        </p:spPr>
        <p:txBody>
          <a:bodyPr>
            <a:spAutoFit/>
          </a:bodyPr>
          <a:lstStyle/>
          <a:p>
            <a:pPr marL="395288" indent="-395288">
              <a:spcBef>
                <a:spcPts val="0"/>
              </a:spcBef>
              <a:spcAft>
                <a:spcPts val="0"/>
              </a:spcAft>
              <a:buFont typeface="Wingdings" panose="05000000000000000000" pitchFamily="2" charset="2"/>
              <a:buNone/>
            </a:pPr>
            <a:r>
              <a:rPr lang="en-US" altLang="en-US" sz="3200" dirty="0">
                <a:effectLst/>
              </a:rPr>
              <a:t>1.	Prophecy is not a guess, a forecast, a calculation, a mere conjecture, a vague generalization, or an educated analysis of a forthcoming situation.</a:t>
            </a:r>
          </a:p>
          <a:p>
            <a:pPr marL="857250" lvl="1" indent="-400050">
              <a:spcBef>
                <a:spcPts val="0"/>
              </a:spcBef>
              <a:spcAft>
                <a:spcPts val="0"/>
              </a:spcAft>
              <a:buFont typeface="Wingdings" panose="05000000000000000000" pitchFamily="2" charset="2"/>
              <a:buNone/>
            </a:pPr>
            <a:r>
              <a:rPr lang="en-US" altLang="en-US" sz="2800" dirty="0">
                <a:effectLst/>
              </a:rPr>
              <a:t>a.	Weather forecasters predict with about 60% accuracy.</a:t>
            </a:r>
          </a:p>
          <a:p>
            <a:pPr marL="857250" lvl="1" indent="-400050">
              <a:spcBef>
                <a:spcPts val="0"/>
              </a:spcBef>
              <a:spcAft>
                <a:spcPts val="0"/>
              </a:spcAft>
              <a:buFont typeface="Wingdings" panose="05000000000000000000" pitchFamily="2" charset="2"/>
              <a:buNone/>
            </a:pPr>
            <a:r>
              <a:rPr lang="en-US" altLang="en-US" sz="2800" dirty="0">
                <a:effectLst/>
              </a:rPr>
              <a:t>b.	In Bible prophecy, 100% must come to pass. Fulfillment is the acid text.</a:t>
            </a:r>
            <a:br>
              <a:rPr lang="en-US" altLang="en-US" sz="2800" dirty="0">
                <a:effectLst/>
              </a:rPr>
            </a:br>
            <a:r>
              <a:rPr lang="en-US" altLang="en-US" sz="2800" dirty="0">
                <a:effectLst/>
              </a:rPr>
              <a:t>(Deuteronomy 18:9-22; Isaiah 41:22-23)</a:t>
            </a:r>
          </a:p>
          <a:p>
            <a:pPr marL="395288" indent="-395288">
              <a:spcBef>
                <a:spcPts val="0"/>
              </a:spcBef>
              <a:spcAft>
                <a:spcPts val="0"/>
              </a:spcAft>
              <a:buFont typeface="Wingdings" panose="05000000000000000000" pitchFamily="2" charset="2"/>
              <a:buNone/>
            </a:pPr>
            <a:r>
              <a:rPr lang="en-US" altLang="en-US" sz="3200" dirty="0">
                <a:effectLst/>
              </a:rPr>
              <a:t>2.	What is prophecy? A forth teller as well as a foreteller. cf. Exodus 7:1; 4:16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2ED7B9C-1416-4ABF-A6DA-834B18223D77}"/>
              </a:ext>
            </a:extLst>
          </p:cNvPr>
          <p:cNvSpPr>
            <a:spLocks noGrp="1" noRot="1" noChangeArrowheads="1"/>
          </p:cNvSpPr>
          <p:nvPr>
            <p:ph type="title"/>
          </p:nvPr>
        </p:nvSpPr>
        <p:spPr>
          <a:xfrm>
            <a:off x="982133" y="173337"/>
            <a:ext cx="7704667" cy="1323439"/>
          </a:xfrm>
        </p:spPr>
        <p:txBody>
          <a:bodyPr>
            <a:spAutoFit/>
          </a:bodyPr>
          <a:lstStyle/>
          <a:p>
            <a:r>
              <a:rPr lang="en-US" altLang="en-US" dirty="0"/>
              <a:t>SPECIFIC PROPHECIES AND THEIR FULFILLMENT …</a:t>
            </a:r>
          </a:p>
        </p:txBody>
      </p:sp>
      <p:sp>
        <p:nvSpPr>
          <p:cNvPr id="82947" name="Rectangle 3">
            <a:extLst>
              <a:ext uri="{FF2B5EF4-FFF2-40B4-BE49-F238E27FC236}">
                <a16:creationId xmlns:a16="http://schemas.microsoft.com/office/drawing/2014/main" id="{E72A3E6D-84E2-48A4-B7DE-9D1266940E23}"/>
              </a:ext>
            </a:extLst>
          </p:cNvPr>
          <p:cNvSpPr>
            <a:spLocks noGrp="1" noChangeArrowheads="1"/>
          </p:cNvSpPr>
          <p:nvPr>
            <p:ph idx="1"/>
          </p:nvPr>
        </p:nvSpPr>
        <p:spPr>
          <a:xfrm>
            <a:off x="982132" y="1698568"/>
            <a:ext cx="7704668" cy="5061065"/>
          </a:xfrm>
        </p:spPr>
        <p:txBody>
          <a:bodyPr>
            <a:spAutoFit/>
          </a:bodyPr>
          <a:lstStyle/>
          <a:p>
            <a:pPr>
              <a:lnSpc>
                <a:spcPct val="80000"/>
              </a:lnSpc>
              <a:buFont typeface="Wingdings" panose="05000000000000000000" pitchFamily="2" charset="2"/>
              <a:buNone/>
            </a:pPr>
            <a:r>
              <a:rPr lang="en-US" altLang="en-US" sz="2800" b="1" dirty="0"/>
              <a:t>Israel in prophecy …</a:t>
            </a:r>
            <a:endParaRPr lang="en-US" altLang="en-US" sz="2800" dirty="0">
              <a:effectLst/>
            </a:endParaRPr>
          </a:p>
          <a:p>
            <a:pPr>
              <a:lnSpc>
                <a:spcPct val="80000"/>
              </a:lnSpc>
              <a:buFont typeface="Wingdings" panose="05000000000000000000" pitchFamily="2" charset="2"/>
              <a:buNone/>
            </a:pPr>
            <a:r>
              <a:rPr lang="en-US" altLang="en-US" sz="2800" dirty="0">
                <a:effectLst/>
              </a:rPr>
              <a:t>a.	To receive a certain land (Genesis 15:18;</a:t>
            </a:r>
            <a:br>
              <a:rPr lang="en-US" altLang="en-US" sz="2800" dirty="0">
                <a:effectLst/>
              </a:rPr>
            </a:br>
            <a:r>
              <a:rPr lang="en-US" altLang="en-US" sz="2800" dirty="0">
                <a:effectLst/>
              </a:rPr>
              <a:t>cf. Joshua 21:43ff; Nehemiah 9:7-8).</a:t>
            </a:r>
          </a:p>
          <a:p>
            <a:pPr>
              <a:lnSpc>
                <a:spcPct val="80000"/>
              </a:lnSpc>
              <a:buFont typeface="Wingdings" panose="05000000000000000000" pitchFamily="2" charset="2"/>
              <a:buNone/>
            </a:pPr>
            <a:r>
              <a:rPr lang="en-US" altLang="en-US" sz="2800" dirty="0">
                <a:effectLst/>
              </a:rPr>
              <a:t>b.	To lose the land (Deuteronomy 4:25-26;</a:t>
            </a:r>
            <a:br>
              <a:rPr lang="en-US" altLang="en-US" sz="2800" dirty="0">
                <a:effectLst/>
              </a:rPr>
            </a:br>
            <a:r>
              <a:rPr lang="en-US" altLang="en-US" sz="2800" dirty="0">
                <a:effectLst/>
              </a:rPr>
              <a:t>Joshua 23:14ff; cf. 2 Kings 17:4-6; 24:10).</a:t>
            </a:r>
          </a:p>
          <a:p>
            <a:pPr>
              <a:lnSpc>
                <a:spcPct val="80000"/>
              </a:lnSpc>
              <a:buFont typeface="Wingdings" panose="05000000000000000000" pitchFamily="2" charset="2"/>
              <a:buNone/>
            </a:pPr>
            <a:r>
              <a:rPr lang="en-US" altLang="en-US" sz="2800" dirty="0">
                <a:effectLst/>
              </a:rPr>
              <a:t>c.	Remnant to be restored (Deuteronomy 30:1-10</a:t>
            </a:r>
            <a:r>
              <a:rPr lang="en-US" altLang="en-US" sz="2800" dirty="0"/>
              <a:t>) a</a:t>
            </a:r>
            <a:r>
              <a:rPr lang="en-US" altLang="en-US" sz="2800" dirty="0">
                <a:effectLst/>
              </a:rPr>
              <a:t>fter 70 years (Jeremiah 29:10-14;</a:t>
            </a:r>
            <a:br>
              <a:rPr lang="en-US" altLang="en-US" sz="2800" dirty="0">
                <a:effectLst/>
              </a:rPr>
            </a:br>
            <a:r>
              <a:rPr lang="en-US" altLang="en-US" sz="2800" dirty="0">
                <a:effectLst/>
              </a:rPr>
              <a:t>cf. 2 Chronicles 36:23; Ezra 1:3; 9:6-15).</a:t>
            </a:r>
          </a:p>
          <a:p>
            <a:pPr lvl="1">
              <a:lnSpc>
                <a:spcPct val="80000"/>
              </a:lnSpc>
              <a:buFont typeface="Wingdings" panose="05000000000000000000" pitchFamily="2" charset="2"/>
              <a:buNone/>
            </a:pPr>
            <a:r>
              <a:rPr lang="en-US" altLang="en-US" sz="2800" dirty="0">
                <a:effectLst/>
              </a:rPr>
              <a:t>(1)	To be released by Cyrus (Isaiah 44:28-45:1).</a:t>
            </a:r>
          </a:p>
          <a:p>
            <a:pPr>
              <a:lnSpc>
                <a:spcPct val="80000"/>
              </a:lnSpc>
              <a:buFont typeface="Wingdings" panose="05000000000000000000" pitchFamily="2" charset="2"/>
              <a:buNone/>
            </a:pPr>
            <a:endParaRPr lang="en-US" altLang="en-US" dirty="0">
              <a:effectLst/>
            </a:endParaRPr>
          </a:p>
          <a:p>
            <a:pPr algn="ctr">
              <a:lnSpc>
                <a:spcPct val="80000"/>
              </a:lnSpc>
              <a:buFont typeface="Wingdings" panose="05000000000000000000" pitchFamily="2" charset="2"/>
              <a:buNone/>
            </a:pPr>
            <a:r>
              <a:rPr lang="en-US" altLang="en-US" sz="4400" dirty="0"/>
              <a:t>All fulfilled.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C249569-F697-4AF2-AB35-6543D902764C}"/>
              </a:ext>
            </a:extLst>
          </p:cNvPr>
          <p:cNvSpPr>
            <a:spLocks noGrp="1" noRot="1" noChangeArrowheads="1"/>
          </p:cNvSpPr>
          <p:nvPr>
            <p:ph type="title"/>
          </p:nvPr>
        </p:nvSpPr>
        <p:spPr>
          <a:xfrm>
            <a:off x="982133" y="258178"/>
            <a:ext cx="7704667" cy="1323439"/>
          </a:xfrm>
        </p:spPr>
        <p:txBody>
          <a:bodyPr>
            <a:spAutoFit/>
          </a:bodyPr>
          <a:lstStyle/>
          <a:p>
            <a:r>
              <a:rPr lang="en-US" altLang="en-US" dirty="0"/>
              <a:t>SPECIFIC PROPHECIES AND THEIR FULFILLMENT …</a:t>
            </a:r>
          </a:p>
        </p:txBody>
      </p:sp>
      <p:sp>
        <p:nvSpPr>
          <p:cNvPr id="83971" name="Rectangle 3">
            <a:extLst>
              <a:ext uri="{FF2B5EF4-FFF2-40B4-BE49-F238E27FC236}">
                <a16:creationId xmlns:a16="http://schemas.microsoft.com/office/drawing/2014/main" id="{5FC9E530-A54A-41D4-8184-6D86BDBD787E}"/>
              </a:ext>
            </a:extLst>
          </p:cNvPr>
          <p:cNvSpPr>
            <a:spLocks noGrp="1" noChangeArrowheads="1"/>
          </p:cNvSpPr>
          <p:nvPr>
            <p:ph idx="1"/>
          </p:nvPr>
        </p:nvSpPr>
        <p:spPr>
          <a:xfrm>
            <a:off x="762000" y="1731455"/>
            <a:ext cx="8220075" cy="4871462"/>
          </a:xfrm>
        </p:spPr>
        <p:txBody>
          <a:bodyPr>
            <a:spAutoFit/>
          </a:bodyPr>
          <a:lstStyle/>
          <a:p>
            <a:pPr>
              <a:lnSpc>
                <a:spcPct val="80000"/>
              </a:lnSpc>
              <a:buFont typeface="Wingdings" panose="05000000000000000000" pitchFamily="2" charset="2"/>
              <a:buNone/>
            </a:pPr>
            <a:r>
              <a:rPr lang="en-US" altLang="en-US" sz="2800" b="1" dirty="0"/>
              <a:t>Tyre in prophecy …</a:t>
            </a:r>
            <a:r>
              <a:rPr lang="en-US" altLang="en-US" sz="2800" dirty="0">
                <a:effectLst/>
              </a:rPr>
              <a:t> Ezekiel 26 (Ezekiel taken captive about 597 BC)</a:t>
            </a:r>
          </a:p>
          <a:p>
            <a:pPr>
              <a:lnSpc>
                <a:spcPct val="80000"/>
              </a:lnSpc>
            </a:pPr>
            <a:r>
              <a:rPr lang="en-US" altLang="en-US" sz="2800" dirty="0">
                <a:effectLst/>
              </a:rPr>
              <a:t>Strongholds to be destroyed (verse 4).</a:t>
            </a:r>
          </a:p>
          <a:p>
            <a:pPr>
              <a:lnSpc>
                <a:spcPct val="80000"/>
              </a:lnSpc>
            </a:pPr>
            <a:r>
              <a:rPr lang="en-US" altLang="en-US" sz="2800" dirty="0">
                <a:effectLst/>
              </a:rPr>
              <a:t>Many nations to come up against her (verse 3).</a:t>
            </a:r>
          </a:p>
          <a:p>
            <a:pPr>
              <a:lnSpc>
                <a:spcPct val="80000"/>
              </a:lnSpc>
            </a:pPr>
            <a:r>
              <a:rPr lang="en-US" altLang="en-US" sz="2800" dirty="0">
                <a:effectLst/>
              </a:rPr>
              <a:t>Dust to be scraped until bare as the top of a rock</a:t>
            </a:r>
            <a:br>
              <a:rPr lang="en-US" altLang="en-US" sz="2800" dirty="0">
                <a:effectLst/>
              </a:rPr>
            </a:br>
            <a:r>
              <a:rPr lang="en-US" altLang="en-US" sz="2800" dirty="0">
                <a:effectLst/>
              </a:rPr>
              <a:t>(verse 4).</a:t>
            </a:r>
          </a:p>
          <a:p>
            <a:pPr>
              <a:lnSpc>
                <a:spcPct val="80000"/>
              </a:lnSpc>
            </a:pPr>
            <a:r>
              <a:rPr lang="en-US" altLang="en-US" sz="2800" dirty="0">
                <a:effectLst/>
              </a:rPr>
              <a:t>Ruins provide place for spreading of nets (verse 5).</a:t>
            </a:r>
          </a:p>
          <a:p>
            <a:pPr>
              <a:lnSpc>
                <a:spcPct val="80000"/>
              </a:lnSpc>
            </a:pPr>
            <a:r>
              <a:rPr lang="en-US" altLang="en-US" sz="2800" dirty="0">
                <a:effectLst/>
              </a:rPr>
              <a:t>Ruins of city to be dumped in the water</a:t>
            </a:r>
            <a:br>
              <a:rPr lang="en-US" altLang="en-US" sz="2800" dirty="0">
                <a:effectLst/>
              </a:rPr>
            </a:br>
            <a:r>
              <a:rPr lang="en-US" altLang="en-US" sz="2800" dirty="0">
                <a:effectLst/>
              </a:rPr>
              <a:t>(verses 12, 19).</a:t>
            </a:r>
          </a:p>
          <a:p>
            <a:pPr>
              <a:lnSpc>
                <a:spcPct val="80000"/>
              </a:lnSpc>
            </a:pPr>
            <a:r>
              <a:rPr lang="en-US" altLang="en-US" sz="2800" dirty="0">
                <a:effectLst/>
              </a:rPr>
              <a:t>To be desolate and uninhabited, never rebuilt</a:t>
            </a:r>
            <a:br>
              <a:rPr lang="en-US" altLang="en-US" sz="2800" dirty="0">
                <a:effectLst/>
              </a:rPr>
            </a:br>
            <a:r>
              <a:rPr lang="en-US" altLang="en-US" sz="2800" dirty="0">
                <a:effectLst/>
              </a:rPr>
              <a:t>(verses 14, 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DBD18A0-1FE7-43CD-96BC-58591A3978EF}"/>
              </a:ext>
            </a:extLst>
          </p:cNvPr>
          <p:cNvSpPr>
            <a:spLocks noGrp="1" noRot="1" noChangeArrowheads="1"/>
          </p:cNvSpPr>
          <p:nvPr>
            <p:ph type="title"/>
          </p:nvPr>
        </p:nvSpPr>
        <p:spPr>
          <a:xfrm>
            <a:off x="982133" y="352448"/>
            <a:ext cx="7704667" cy="1323439"/>
          </a:xfrm>
        </p:spPr>
        <p:txBody>
          <a:bodyPr>
            <a:spAutoFit/>
          </a:bodyPr>
          <a:lstStyle/>
          <a:p>
            <a:r>
              <a:rPr lang="en-US" altLang="en-US" dirty="0"/>
              <a:t>SPECIFIC PROPHECIES AND THEIR FULFILLMENT …</a:t>
            </a:r>
          </a:p>
        </p:txBody>
      </p:sp>
      <p:sp>
        <p:nvSpPr>
          <p:cNvPr id="84995" name="Rectangle 3">
            <a:extLst>
              <a:ext uri="{FF2B5EF4-FFF2-40B4-BE49-F238E27FC236}">
                <a16:creationId xmlns:a16="http://schemas.microsoft.com/office/drawing/2014/main" id="{9464B68C-041B-44BF-8275-AB952FC14401}"/>
              </a:ext>
            </a:extLst>
          </p:cNvPr>
          <p:cNvSpPr>
            <a:spLocks noGrp="1" noChangeArrowheads="1"/>
          </p:cNvSpPr>
          <p:nvPr>
            <p:ph idx="1"/>
          </p:nvPr>
        </p:nvSpPr>
        <p:spPr>
          <a:xfrm>
            <a:off x="850154" y="1934850"/>
            <a:ext cx="8161867" cy="4363630"/>
          </a:xfrm>
        </p:spPr>
        <p:txBody>
          <a:bodyPr>
            <a:spAutoFit/>
          </a:bodyPr>
          <a:lstStyle/>
          <a:p>
            <a:pPr>
              <a:lnSpc>
                <a:spcPct val="80000"/>
              </a:lnSpc>
              <a:buFont typeface="Wingdings" panose="05000000000000000000" pitchFamily="2" charset="2"/>
              <a:buNone/>
            </a:pPr>
            <a:r>
              <a:rPr lang="en-US" altLang="en-US" sz="2800" b="1" dirty="0"/>
              <a:t>Tyre in prophecy …</a:t>
            </a:r>
            <a:r>
              <a:rPr lang="en-US" altLang="en-US" sz="2800" dirty="0">
                <a:effectLst/>
              </a:rPr>
              <a:t> Ezekiel 26 (Ezekiel taken captive about 597 BC)</a:t>
            </a:r>
          </a:p>
          <a:p>
            <a:pPr>
              <a:lnSpc>
                <a:spcPct val="80000"/>
              </a:lnSpc>
              <a:buFont typeface="Wingdings" panose="05000000000000000000" pitchFamily="2" charset="2"/>
              <a:buNone/>
            </a:pPr>
            <a:endParaRPr lang="en-US" altLang="en-US" sz="2800" dirty="0">
              <a:effectLst/>
            </a:endParaRPr>
          </a:p>
          <a:p>
            <a:pPr>
              <a:lnSpc>
                <a:spcPct val="80000"/>
              </a:lnSpc>
              <a:buFont typeface="Wingdings" panose="05000000000000000000" pitchFamily="2" charset="2"/>
              <a:buNone/>
            </a:pPr>
            <a:r>
              <a:rPr lang="en-US" altLang="en-US" sz="2800" b="1" dirty="0">
                <a:effectLst/>
              </a:rPr>
              <a:t>All Fulfilled:</a:t>
            </a:r>
          </a:p>
          <a:p>
            <a:pPr>
              <a:lnSpc>
                <a:spcPct val="80000"/>
              </a:lnSpc>
            </a:pPr>
            <a:r>
              <a:rPr lang="en-US" altLang="en-US" sz="2800" dirty="0">
                <a:effectLst/>
              </a:rPr>
              <a:t>Mainland Tyre besieged and destroyed by Nebuchadnezzar in 585-572 BC.</a:t>
            </a:r>
          </a:p>
          <a:p>
            <a:pPr>
              <a:lnSpc>
                <a:spcPct val="80000"/>
              </a:lnSpc>
            </a:pPr>
            <a:r>
              <a:rPr lang="en-US" altLang="en-US" sz="2800" dirty="0">
                <a:effectLst/>
              </a:rPr>
              <a:t>Island city destroyed by Alexander the Great in 332 BC. Built causeway from ruins of mainland city.</a:t>
            </a:r>
          </a:p>
          <a:p>
            <a:pPr>
              <a:lnSpc>
                <a:spcPct val="80000"/>
              </a:lnSpc>
            </a:pPr>
            <a:r>
              <a:rPr lang="en-US" altLang="en-US" sz="2800" dirty="0">
                <a:effectLst/>
              </a:rPr>
              <a:t>Today fishermen dry their nets on the Causeway … Mainland Tyre never has been rebuilt.</a:t>
            </a:r>
            <a:endParaRPr lang="en-US" alt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C86883-0878-400F-88BA-231077A024B4}"/>
              </a:ext>
            </a:extLst>
          </p:cNvPr>
          <p:cNvPicPr>
            <a:picLocks noGrp="1" noChangeAspect="1"/>
          </p:cNvPicPr>
          <p:nvPr>
            <p:ph idx="1"/>
          </p:nvPr>
        </p:nvPicPr>
        <p:blipFill>
          <a:blip r:embed="rId2"/>
          <a:stretch>
            <a:fillRect/>
          </a:stretch>
        </p:blipFill>
        <p:spPr>
          <a:xfrm>
            <a:off x="1190625" y="228600"/>
            <a:ext cx="7704667" cy="6467475"/>
          </a:xfrm>
          <a:prstGeom prst="rect">
            <a:avLst/>
          </a:prstGeom>
        </p:spPr>
      </p:pic>
    </p:spTree>
    <p:extLst>
      <p:ext uri="{BB962C8B-B14F-4D97-AF65-F5344CB8AC3E}">
        <p14:creationId xmlns:p14="http://schemas.microsoft.com/office/powerpoint/2010/main" val="84089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C6D9-C7DC-4AB1-87AE-077FC2FC2589}"/>
              </a:ext>
            </a:extLst>
          </p:cNvPr>
          <p:cNvSpPr>
            <a:spLocks noGrp="1"/>
          </p:cNvSpPr>
          <p:nvPr>
            <p:ph type="title"/>
          </p:nvPr>
        </p:nvSpPr>
        <p:spPr>
          <a:xfrm>
            <a:off x="0" y="5134136"/>
            <a:ext cx="9144000" cy="1261884"/>
          </a:xfrm>
          <a:solidFill>
            <a:schemeClr val="bg1"/>
          </a:solidFill>
        </p:spPr>
        <p:txBody>
          <a:bodyPr>
            <a:spAutoFit/>
          </a:bodyPr>
          <a:lstStyle/>
          <a:p>
            <a:pPr algn="l"/>
            <a:r>
              <a:rPr lang="en-US" sz="2800" b="0" i="0" dirty="0">
                <a:solidFill>
                  <a:srgbClr val="202122"/>
                </a:solidFill>
                <a:effectLst/>
                <a:latin typeface="Arial" panose="020B0604020202020204" pitchFamily="34" charset="0"/>
              </a:rPr>
              <a:t>Aerial photo of Tyre made by French Air Force before 1934. File:Tyre-aerial-photo-by-France-Military-1934.jpg, </a:t>
            </a:r>
            <a:r>
              <a:rPr lang="en-US" sz="2000" b="0" i="0" dirty="0">
                <a:solidFill>
                  <a:srgbClr val="202122"/>
                </a:solidFill>
                <a:effectLst/>
                <a:latin typeface="Arial" panose="020B0604020202020204" pitchFamily="34" charset="0"/>
              </a:rPr>
              <a:t>(Public Domain)</a:t>
            </a:r>
            <a:endParaRPr lang="en-US" sz="2800" dirty="0"/>
          </a:p>
        </p:txBody>
      </p:sp>
      <p:pic>
        <p:nvPicPr>
          <p:cNvPr id="4" name="Content Placeholder 3">
            <a:extLst>
              <a:ext uri="{FF2B5EF4-FFF2-40B4-BE49-F238E27FC236}">
                <a16:creationId xmlns:a16="http://schemas.microsoft.com/office/drawing/2014/main" id="{6ADC8A2D-3B4A-44C5-B605-8099ED63EF9E}"/>
              </a:ext>
            </a:extLst>
          </p:cNvPr>
          <p:cNvPicPr>
            <a:picLocks noGrp="1" noChangeAspect="1"/>
          </p:cNvPicPr>
          <p:nvPr>
            <p:ph idx="1"/>
          </p:nvPr>
        </p:nvPicPr>
        <p:blipFill>
          <a:blip r:embed="rId2"/>
          <a:stretch>
            <a:fillRect/>
          </a:stretch>
        </p:blipFill>
        <p:spPr>
          <a:xfrm>
            <a:off x="0" y="0"/>
            <a:ext cx="9210675" cy="5124450"/>
          </a:xfrm>
          <a:prstGeom prst="rect">
            <a:avLst/>
          </a:prstGeom>
        </p:spPr>
      </p:pic>
    </p:spTree>
    <p:extLst>
      <p:ext uri="{BB962C8B-B14F-4D97-AF65-F5344CB8AC3E}">
        <p14:creationId xmlns:p14="http://schemas.microsoft.com/office/powerpoint/2010/main" val="194140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68DD564-2A0E-4459-9835-F24DE335D1B4}"/>
              </a:ext>
            </a:extLst>
          </p:cNvPr>
          <p:cNvSpPr>
            <a:spLocks noGrp="1" noRot="1" noChangeArrowheads="1"/>
          </p:cNvSpPr>
          <p:nvPr>
            <p:ph type="title"/>
          </p:nvPr>
        </p:nvSpPr>
        <p:spPr>
          <a:xfrm>
            <a:off x="982133" y="352447"/>
            <a:ext cx="7704667" cy="1323439"/>
          </a:xfrm>
        </p:spPr>
        <p:txBody>
          <a:bodyPr>
            <a:spAutoFit/>
          </a:bodyPr>
          <a:lstStyle/>
          <a:p>
            <a:r>
              <a:rPr lang="en-US" altLang="en-US" dirty="0"/>
              <a:t>SPECIFIC PROPHECIES AND THEIR FULFILLMENT …</a:t>
            </a:r>
          </a:p>
        </p:txBody>
      </p:sp>
      <p:sp>
        <p:nvSpPr>
          <p:cNvPr id="86019" name="Rectangle 3">
            <a:extLst>
              <a:ext uri="{FF2B5EF4-FFF2-40B4-BE49-F238E27FC236}">
                <a16:creationId xmlns:a16="http://schemas.microsoft.com/office/drawing/2014/main" id="{D21362F1-7CC1-435A-AE48-589F42B0B8FF}"/>
              </a:ext>
            </a:extLst>
          </p:cNvPr>
          <p:cNvSpPr>
            <a:spLocks noGrp="1" noChangeArrowheads="1"/>
          </p:cNvSpPr>
          <p:nvPr>
            <p:ph idx="1"/>
          </p:nvPr>
        </p:nvSpPr>
        <p:spPr>
          <a:xfrm>
            <a:off x="812446" y="1629181"/>
            <a:ext cx="8161867" cy="4832092"/>
          </a:xfrm>
        </p:spPr>
        <p:txBody>
          <a:bodyPr>
            <a:spAutoFit/>
          </a:bodyPr>
          <a:lstStyle/>
          <a:p>
            <a:pPr>
              <a:spcBef>
                <a:spcPts val="0"/>
              </a:spcBef>
              <a:spcAft>
                <a:spcPts val="0"/>
              </a:spcAft>
              <a:buFont typeface="Wingdings" panose="05000000000000000000" pitchFamily="2" charset="2"/>
              <a:buNone/>
            </a:pPr>
            <a:r>
              <a:rPr lang="en-US" altLang="en-US" sz="2800" b="1" dirty="0"/>
              <a:t>Nineveh in prophecy …</a:t>
            </a:r>
            <a:r>
              <a:rPr lang="en-US" altLang="en-US" sz="2800" dirty="0">
                <a:effectLst/>
              </a:rPr>
              <a:t> Isaiah 10:12-14 (740-700 BC); Zephaniah 2:13-15 (circa 625 BC); Nahum, (circa 625-612 BC)</a:t>
            </a:r>
          </a:p>
          <a:p>
            <a:pPr>
              <a:spcBef>
                <a:spcPts val="0"/>
              </a:spcBef>
              <a:spcAft>
                <a:spcPts val="0"/>
              </a:spcAft>
            </a:pPr>
            <a:r>
              <a:rPr lang="en-US" altLang="en-US" sz="2800" dirty="0">
                <a:effectLst/>
              </a:rPr>
              <a:t>To be captured when its rulers were drunken </a:t>
            </a:r>
            <a:br>
              <a:rPr lang="en-US" altLang="en-US" sz="2800" dirty="0">
                <a:effectLst/>
              </a:rPr>
            </a:br>
            <a:r>
              <a:rPr lang="en-US" altLang="en-US" sz="2800" dirty="0">
                <a:effectLst/>
              </a:rPr>
              <a:t>(Nahum 1:10; 3:11)</a:t>
            </a:r>
          </a:p>
          <a:p>
            <a:pPr>
              <a:spcBef>
                <a:spcPts val="0"/>
              </a:spcBef>
              <a:spcAft>
                <a:spcPts val="0"/>
              </a:spcAft>
            </a:pPr>
            <a:r>
              <a:rPr lang="en-US" altLang="en-US" sz="2800" dirty="0">
                <a:effectLst/>
              </a:rPr>
              <a:t>Destruction to be total (Nahum 1:9).</a:t>
            </a:r>
          </a:p>
          <a:p>
            <a:pPr>
              <a:spcBef>
                <a:spcPts val="0"/>
              </a:spcBef>
              <a:spcAft>
                <a:spcPts val="0"/>
              </a:spcAft>
            </a:pPr>
            <a:r>
              <a:rPr lang="en-US" altLang="en-US" sz="2800" dirty="0">
                <a:effectLst/>
              </a:rPr>
              <a:t>Flooding of the river to be a factor (Nahum 1:8; 2:6).</a:t>
            </a:r>
          </a:p>
          <a:p>
            <a:pPr>
              <a:spcBef>
                <a:spcPts val="0"/>
              </a:spcBef>
              <a:spcAft>
                <a:spcPts val="0"/>
              </a:spcAft>
            </a:pPr>
            <a:r>
              <a:rPr lang="en-US" altLang="en-US" sz="2800" dirty="0">
                <a:effectLst/>
              </a:rPr>
              <a:t>Fire associated with destruction (Nahum 2:13; 3:13).</a:t>
            </a:r>
          </a:p>
          <a:p>
            <a:pPr>
              <a:spcBef>
                <a:spcPts val="0"/>
              </a:spcBef>
              <a:spcAft>
                <a:spcPts val="0"/>
              </a:spcAft>
            </a:pPr>
            <a:r>
              <a:rPr lang="en-US" altLang="en-US" sz="2800" dirty="0">
                <a:effectLst/>
              </a:rPr>
              <a:t>Shepherds to bring flocks there (Zephaniah 2:14).</a:t>
            </a:r>
          </a:p>
          <a:p>
            <a:pPr>
              <a:spcBef>
                <a:spcPts val="0"/>
              </a:spcBef>
              <a:spcAft>
                <a:spcPts val="0"/>
              </a:spcAft>
            </a:pPr>
            <a:r>
              <a:rPr lang="en-US" altLang="en-US" sz="2800" dirty="0">
                <a:effectLst/>
              </a:rPr>
              <a:t>Those passing would hiss and wag the hand in amazement (Zephaniah 2:15).</a:t>
            </a:r>
            <a:endParaRPr lang="en-US" alt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A4275F0-2BB5-40F5-A68A-0D6973B62962}"/>
              </a:ext>
            </a:extLst>
          </p:cNvPr>
          <p:cNvSpPr>
            <a:spLocks noGrp="1" noRot="1" noChangeArrowheads="1"/>
          </p:cNvSpPr>
          <p:nvPr>
            <p:ph type="title"/>
          </p:nvPr>
        </p:nvSpPr>
        <p:spPr>
          <a:xfrm>
            <a:off x="982133" y="333594"/>
            <a:ext cx="7704667" cy="1323439"/>
          </a:xfrm>
        </p:spPr>
        <p:txBody>
          <a:bodyPr>
            <a:spAutoFit/>
          </a:bodyPr>
          <a:lstStyle/>
          <a:p>
            <a:r>
              <a:rPr lang="en-US" altLang="en-US" dirty="0"/>
              <a:t>SPECIFIC PROPHECIES AND THEIR FULFILLMENT …</a:t>
            </a:r>
          </a:p>
        </p:txBody>
      </p:sp>
      <p:sp>
        <p:nvSpPr>
          <p:cNvPr id="87043" name="Rectangle 3">
            <a:extLst>
              <a:ext uri="{FF2B5EF4-FFF2-40B4-BE49-F238E27FC236}">
                <a16:creationId xmlns:a16="http://schemas.microsoft.com/office/drawing/2014/main" id="{7A8B56CC-C493-46FD-8922-28F32CFF8FE1}"/>
              </a:ext>
            </a:extLst>
          </p:cNvPr>
          <p:cNvSpPr>
            <a:spLocks noGrp="1" noChangeArrowheads="1"/>
          </p:cNvSpPr>
          <p:nvPr>
            <p:ph idx="1"/>
          </p:nvPr>
        </p:nvSpPr>
        <p:spPr>
          <a:xfrm>
            <a:off x="743930" y="1601097"/>
            <a:ext cx="8305800" cy="4832092"/>
          </a:xfrm>
        </p:spPr>
        <p:txBody>
          <a:bodyPr>
            <a:spAutoFit/>
          </a:bodyPr>
          <a:lstStyle/>
          <a:p>
            <a:pPr>
              <a:spcBef>
                <a:spcPts val="0"/>
              </a:spcBef>
              <a:spcAft>
                <a:spcPts val="0"/>
              </a:spcAft>
              <a:buFont typeface="Wingdings" panose="05000000000000000000" pitchFamily="2" charset="2"/>
              <a:buNone/>
            </a:pPr>
            <a:r>
              <a:rPr lang="en-US" altLang="en-US" sz="2800" b="1" dirty="0"/>
              <a:t>Nineveh in prophecy …</a:t>
            </a:r>
            <a:endParaRPr lang="en-US" altLang="en-US" sz="2800" dirty="0">
              <a:effectLst/>
            </a:endParaRPr>
          </a:p>
          <a:p>
            <a:pPr>
              <a:spcBef>
                <a:spcPts val="0"/>
              </a:spcBef>
              <a:spcAft>
                <a:spcPts val="0"/>
              </a:spcAft>
              <a:buFont typeface="Wingdings" panose="05000000000000000000" pitchFamily="2" charset="2"/>
              <a:buNone/>
            </a:pPr>
            <a:r>
              <a:rPr lang="en-US" altLang="en-US" sz="2800" dirty="0">
                <a:effectLst/>
              </a:rPr>
              <a:t>Fulfilled:</a:t>
            </a:r>
          </a:p>
          <a:p>
            <a:pPr>
              <a:spcBef>
                <a:spcPts val="0"/>
              </a:spcBef>
              <a:spcAft>
                <a:spcPts val="0"/>
              </a:spcAft>
            </a:pPr>
            <a:r>
              <a:rPr lang="en-US" altLang="en-US" sz="2800" dirty="0">
                <a:effectLst/>
              </a:rPr>
              <a:t>Nineveh fell in 612 BC. Empire fell in 605 BC under Babylonians.</a:t>
            </a:r>
          </a:p>
          <a:p>
            <a:pPr>
              <a:spcBef>
                <a:spcPts val="0"/>
              </a:spcBef>
              <a:spcAft>
                <a:spcPts val="0"/>
              </a:spcAft>
            </a:pPr>
            <a:r>
              <a:rPr lang="en-US" altLang="en-US" sz="2800" dirty="0">
                <a:effectLst/>
              </a:rPr>
              <a:t>High flooding eroded the walls of the city.</a:t>
            </a:r>
          </a:p>
          <a:p>
            <a:pPr>
              <a:spcBef>
                <a:spcPts val="0"/>
              </a:spcBef>
              <a:spcAft>
                <a:spcPts val="0"/>
              </a:spcAft>
            </a:pPr>
            <a:r>
              <a:rPr lang="en-US" altLang="en-US" sz="2800" dirty="0">
                <a:effectLst/>
              </a:rPr>
              <a:t>The </a:t>
            </a:r>
            <a:r>
              <a:rPr lang="en-US" altLang="en-US" sz="2800" i="1" dirty="0">
                <a:effectLst/>
              </a:rPr>
              <a:t>Babylonian Chronicles</a:t>
            </a:r>
            <a:r>
              <a:rPr lang="en-US" altLang="en-US" sz="2800" dirty="0">
                <a:effectLst/>
              </a:rPr>
              <a:t> say the victors “carried off much spoil from the city and temple-area and turned the city into a ruin-mound and heap of debris …” </a:t>
            </a:r>
            <a:br>
              <a:rPr lang="en-US" altLang="en-US" sz="2800" dirty="0">
                <a:effectLst/>
              </a:rPr>
            </a:br>
            <a:r>
              <a:rPr lang="en-US" altLang="en-US" sz="2800" dirty="0">
                <a:effectLst/>
              </a:rPr>
              <a:t>cf. Nahum 1:9</a:t>
            </a:r>
          </a:p>
          <a:p>
            <a:pPr>
              <a:spcBef>
                <a:spcPts val="0"/>
              </a:spcBef>
              <a:spcAft>
                <a:spcPts val="0"/>
              </a:spcAft>
            </a:pPr>
            <a:r>
              <a:rPr lang="en-US" altLang="en-US" sz="2800" dirty="0">
                <a:effectLst/>
              </a:rPr>
              <a:t>Today shepherds graze their sheep on the ruins of this ancient world capital.</a:t>
            </a:r>
            <a:endParaRPr lang="en-US" altLang="en-US"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861</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Wingdings</vt:lpstr>
      <vt:lpstr>Parallax</vt:lpstr>
      <vt:lpstr>THE INSPIRATION OF THE BIBLE (Part 2)</vt:lpstr>
      <vt:lpstr>Evidences of Inspiration.  Fulfilled Prophecies</vt:lpstr>
      <vt:lpstr>SPECIFIC PROPHECIES AND THEIR FULFILLMENT …</vt:lpstr>
      <vt:lpstr>SPECIFIC PROPHECIES AND THEIR FULFILLMENT …</vt:lpstr>
      <vt:lpstr>SPECIFIC PROPHECIES AND THEIR FULFILLMENT …</vt:lpstr>
      <vt:lpstr>PowerPoint Presentation</vt:lpstr>
      <vt:lpstr>Aerial photo of Tyre made by French Air Force before 1934. File:Tyre-aerial-photo-by-France-Military-1934.jpg, (Public Domain)</vt:lpstr>
      <vt:lpstr>SPECIFIC PROPHECIES AND THEIR FULFILLMENT …</vt:lpstr>
      <vt:lpstr>SPECIFIC PROPHECIES AND THEIR FULFILLMENT …</vt:lpstr>
      <vt:lpstr>SPECIFIC PROPHECIES AND THEIR FULFILLMENT …</vt:lpstr>
      <vt:lpstr>SPECIFIC PROPHECIES AND THEIR FULFILLMENT …</vt:lpstr>
      <vt:lpstr>Evidences of Inspiration. The Unity of the Scriptures.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Inspiration Of The Bible (Part 2)</dc:title>
  <dc:creator>Micky Galloway</dc:creator>
  <cp:lastModifiedBy>Richard Lidh</cp:lastModifiedBy>
  <cp:revision>10</cp:revision>
  <cp:lastPrinted>2021-08-08T21:58:56Z</cp:lastPrinted>
  <dcterms:created xsi:type="dcterms:W3CDTF">2021-08-01T00:30:51Z</dcterms:created>
  <dcterms:modified xsi:type="dcterms:W3CDTF">2021-08-08T21:58:58Z</dcterms:modified>
</cp:coreProperties>
</file>